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420" r:id="rId2"/>
    <p:sldId id="2868" r:id="rId3"/>
    <p:sldId id="3381" r:id="rId4"/>
    <p:sldId id="3372" r:id="rId5"/>
    <p:sldId id="3373" r:id="rId6"/>
    <p:sldId id="3380" r:id="rId7"/>
    <p:sldId id="3374" r:id="rId8"/>
    <p:sldId id="3382" r:id="rId9"/>
    <p:sldId id="3383" r:id="rId10"/>
    <p:sldId id="3384" r:id="rId11"/>
    <p:sldId id="3371" r:id="rId12"/>
    <p:sldId id="3395" r:id="rId13"/>
    <p:sldId id="3410" r:id="rId14"/>
    <p:sldId id="3411" r:id="rId15"/>
    <p:sldId id="3412" r:id="rId16"/>
    <p:sldId id="3413" r:id="rId17"/>
    <p:sldId id="3414" r:id="rId18"/>
    <p:sldId id="3415" r:id="rId19"/>
    <p:sldId id="3416" r:id="rId20"/>
    <p:sldId id="3417" r:id="rId21"/>
    <p:sldId id="3418" r:id="rId22"/>
    <p:sldId id="3419" r:id="rId23"/>
    <p:sldId id="3421" r:id="rId24"/>
    <p:sldId id="3409" r:id="rId2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C23E76-4123-4CF6-A9B8-B38FF8BDC14C}">
          <p14:sldIdLst>
            <p14:sldId id="3420"/>
            <p14:sldId id="2868"/>
            <p14:sldId id="3381"/>
            <p14:sldId id="3372"/>
            <p14:sldId id="3373"/>
            <p14:sldId id="3380"/>
            <p14:sldId id="3374"/>
            <p14:sldId id="3382"/>
            <p14:sldId id="3383"/>
            <p14:sldId id="3384"/>
            <p14:sldId id="3371"/>
            <p14:sldId id="3395"/>
            <p14:sldId id="3410"/>
            <p14:sldId id="3411"/>
            <p14:sldId id="3412"/>
            <p14:sldId id="3413"/>
            <p14:sldId id="3414"/>
            <p14:sldId id="3415"/>
            <p14:sldId id="3416"/>
            <p14:sldId id="3417"/>
            <p14:sldId id="3418"/>
            <p14:sldId id="3419"/>
            <p14:sldId id="3421"/>
            <p14:sldId id="3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щук Галина" initials="ЯГ" lastIdx="5" clrIdx="0"/>
  <p:cmAuthor id="2" name="Maxim" initials="" lastIdx="109" clrIdx="1"/>
  <p:cmAuthor id="3" name="Фортунатова Нелли" initials="ФН" lastIdx="1" clrIdx="2"/>
  <p:cmAuthor id="4" name="Агаджанян Диана" initials="АД" lastIdx="23" clrIdx="3">
    <p:extLst>
      <p:ext uri="{19B8F6BF-5375-455C-9EA6-DF929625EA0E}">
        <p15:presenceInfo xmlns:p15="http://schemas.microsoft.com/office/powerpoint/2012/main" userId="S-1-5-21-2412242893-2101034029-2756222168-28201" providerId="AD"/>
      </p:ext>
    </p:extLst>
  </p:cmAuthor>
  <p:cmAuthor id="5" name="Ирина Абрамова" initials="ИА" lastIdx="1" clrIdx="4">
    <p:extLst>
      <p:ext uri="{19B8F6BF-5375-455C-9EA6-DF929625EA0E}">
        <p15:presenceInfo xmlns:p15="http://schemas.microsoft.com/office/powerpoint/2012/main" userId="a362663d8b41e4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71D6"/>
    <a:srgbClr val="E17290"/>
    <a:srgbClr val="E27493"/>
    <a:srgbClr val="F2DC3E"/>
    <a:srgbClr val="EFEFEF"/>
    <a:srgbClr val="196D78"/>
    <a:srgbClr val="82BC00"/>
    <a:srgbClr val="669900"/>
    <a:srgbClr val="F2F2F2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1" autoAdjust="0"/>
    <p:restoredTop sz="95332" autoAdjust="0"/>
  </p:normalViewPr>
  <p:slideViewPr>
    <p:cSldViewPr snapToGrid="0">
      <p:cViewPr varScale="1">
        <p:scale>
          <a:sx n="114" d="100"/>
          <a:sy n="114" d="100"/>
        </p:scale>
        <p:origin x="510" y="84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E84282E-F3D0-6FAE-EBC1-05B022EED6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95C1D4-5EE7-2B97-B1E3-50ECE939D7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0ED94-637F-4E0B-B31F-32CA3F760470}" type="datetime1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2F77A9-43B1-10C6-F55D-BC71CAEA9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2CC904-05E7-1CB3-E5A2-5A7807A099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88F93-C537-4B00-91A1-23EE5E17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4726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D6C48-BD8C-41A5-AE50-8174458E94E6}" type="datetime1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33043-898A-4828-90F3-1E7ED6C71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5081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7"/>
          <p:cNvSpPr>
            <a:spLocks noGrp="1"/>
          </p:cNvSpPr>
          <p:nvPr>
            <p:ph type="title" hasCustomPrompt="1"/>
          </p:nvPr>
        </p:nvSpPr>
        <p:spPr>
          <a:xfrm>
            <a:off x="1530021" y="2959249"/>
            <a:ext cx="9267825" cy="880738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rgbClr val="669900"/>
                </a:solidFill>
                <a:latin typeface="Franklin Gothic Book" panose="020B0503020102020204" pitchFamily="34" charset="0"/>
              </a:defRPr>
            </a:lvl1pPr>
          </a:lstStyle>
          <a:p>
            <a:pPr algn="ctr"/>
            <a:r>
              <a:rPr lang="ru-RU" b="1" kern="0" dirty="0">
                <a:solidFill>
                  <a:srgbClr val="669900"/>
                </a:solidFill>
              </a:rPr>
              <a:t>Заголовок</a:t>
            </a:r>
            <a:br>
              <a:rPr lang="ru-RU" b="1" kern="0" dirty="0">
                <a:solidFill>
                  <a:srgbClr val="669900"/>
                </a:solidFill>
              </a:rPr>
            </a:br>
            <a:r>
              <a:rPr lang="ru-RU" sz="2000" b="1" kern="0" dirty="0">
                <a:solidFill>
                  <a:srgbClr val="669900"/>
                </a:solidFill>
              </a:rPr>
              <a:t>подстрочник</a:t>
            </a:r>
          </a:p>
        </p:txBody>
      </p:sp>
    </p:spTree>
    <p:extLst>
      <p:ext uri="{BB962C8B-B14F-4D97-AF65-F5344CB8AC3E}">
        <p14:creationId xmlns:p14="http://schemas.microsoft.com/office/powerpoint/2010/main" val="135186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7"/>
          <p:cNvSpPr>
            <a:spLocks noGrp="1"/>
          </p:cNvSpPr>
          <p:nvPr>
            <p:ph type="title" hasCustomPrompt="1"/>
          </p:nvPr>
        </p:nvSpPr>
        <p:spPr>
          <a:xfrm>
            <a:off x="1530021" y="2959249"/>
            <a:ext cx="9267825" cy="880738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rgbClr val="669900"/>
                </a:solidFill>
                <a:latin typeface="Franklin Gothic Book" panose="020B0503020102020204" pitchFamily="34" charset="0"/>
              </a:defRPr>
            </a:lvl1pPr>
          </a:lstStyle>
          <a:p>
            <a:pPr algn="ctr"/>
            <a:r>
              <a:rPr lang="ru-RU" b="1" kern="0" dirty="0">
                <a:solidFill>
                  <a:srgbClr val="669900"/>
                </a:solidFill>
              </a:rPr>
              <a:t>Заголовок</a:t>
            </a:r>
            <a:br>
              <a:rPr lang="ru-RU" b="1" kern="0" dirty="0">
                <a:solidFill>
                  <a:srgbClr val="669900"/>
                </a:solidFill>
              </a:rPr>
            </a:br>
            <a:r>
              <a:rPr lang="ru-RU" sz="2000" b="1" kern="0" dirty="0">
                <a:solidFill>
                  <a:srgbClr val="669900"/>
                </a:solidFill>
              </a:rPr>
              <a:t>подстрочник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34962" y="6156720"/>
            <a:ext cx="9267825" cy="443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9" name="Text Box 24"/>
          <p:cNvSpPr txBox="1">
            <a:spLocks noChangeArrowheads="1"/>
          </p:cNvSpPr>
          <p:nvPr userDrawn="1"/>
        </p:nvSpPr>
        <p:spPr bwMode="auto">
          <a:xfrm>
            <a:off x="11352584" y="6354769"/>
            <a:ext cx="508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fld id="{E50944FC-10FB-4703-B785-CA7640B64433}" type="slidenum">
              <a:rPr lang="fr-FR" sz="1100" b="1" smtClean="0">
                <a:solidFill>
                  <a:schemeClr val="tx1"/>
                </a:solidFill>
                <a:latin typeface="+mj-lt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fr-FR" sz="11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776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7"/>
          <p:cNvSpPr>
            <a:spLocks noGrp="1"/>
          </p:cNvSpPr>
          <p:nvPr>
            <p:ph type="title"/>
          </p:nvPr>
        </p:nvSpPr>
        <p:spPr>
          <a:xfrm>
            <a:off x="334963" y="260648"/>
            <a:ext cx="9267825" cy="327918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669900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334963" y="768822"/>
            <a:ext cx="9267825" cy="1539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b="1" i="0" baseline="0" smtClean="0">
                <a:effectLst/>
                <a:latin typeface="Franklin Gothic Book (Body)"/>
              </a:defRPr>
            </a:lvl1pPr>
          </a:lstStyle>
          <a:p>
            <a:r>
              <a:rPr lang="ru-RU" sz="1100" dirty="0"/>
              <a:t>Текст сообщения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34962" y="6156720"/>
            <a:ext cx="9267825" cy="443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0477"/>
            <a:ext cx="1007745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24"/>
          <p:cNvSpPr txBox="1">
            <a:spLocks noChangeArrowheads="1"/>
          </p:cNvSpPr>
          <p:nvPr userDrawn="1"/>
        </p:nvSpPr>
        <p:spPr bwMode="auto">
          <a:xfrm>
            <a:off x="11352584" y="6354769"/>
            <a:ext cx="508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fld id="{E50944FC-10FB-4703-B785-CA7640B64433}" type="slidenum">
              <a:rPr lang="fr-FR" sz="1100" b="1" smtClean="0">
                <a:solidFill>
                  <a:schemeClr val="tx1"/>
                </a:solidFill>
                <a:latin typeface="+mj-lt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fr-FR" sz="11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999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 userDrawn="1"/>
        </p:nvSpPr>
        <p:spPr bwMode="auto">
          <a:xfrm>
            <a:off x="11352584" y="6354769"/>
            <a:ext cx="508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fld id="{E50944FC-10FB-4703-B785-CA7640B64433}" type="slidenum">
              <a:rPr lang="fr-FR" sz="1100" b="1" smtClean="0">
                <a:solidFill>
                  <a:schemeClr val="tx1"/>
                </a:solidFill>
                <a:latin typeface="+mj-lt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fr-FR" sz="11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062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РИ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 bwMode="auto">
          <a:xfrm>
            <a:off x="0" y="152636"/>
            <a:ext cx="12192000" cy="720489"/>
          </a:xfrm>
          <a:prstGeom prst="rect">
            <a:avLst/>
          </a:prstGeom>
          <a:solidFill>
            <a:srgbClr val="7FAD00"/>
          </a:soli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latin typeface="Franklin Gothic Book" panose="020B0503020102020204"/>
            </a:endParaRPr>
          </a:p>
        </p:txBody>
      </p:sp>
      <p:pic>
        <p:nvPicPr>
          <p:cNvPr id="11" name="Picture 28" descr="logo1colordar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22"/>
            <a:ext cx="2667000" cy="903288"/>
          </a:xfrm>
          <a:prstGeom prst="rect">
            <a:avLst/>
          </a:prstGeom>
          <a:noFill/>
        </p:spPr>
      </p:pic>
      <p:sp>
        <p:nvSpPr>
          <p:cNvPr id="14" name="Диаграмма 13"/>
          <p:cNvSpPr>
            <a:spLocks noGrp="1"/>
          </p:cNvSpPr>
          <p:nvPr>
            <p:ph type="chart" sz="quarter" idx="10"/>
          </p:nvPr>
        </p:nvSpPr>
        <p:spPr>
          <a:xfrm>
            <a:off x="334963" y="981075"/>
            <a:ext cx="5761037" cy="2447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1"/>
          </p:nvPr>
        </p:nvSpPr>
        <p:spPr>
          <a:xfrm>
            <a:off x="343769" y="3717032"/>
            <a:ext cx="5761037" cy="24479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/>
          </p:nvPr>
        </p:nvSpPr>
        <p:spPr>
          <a:xfrm>
            <a:off x="9228138" y="1304764"/>
            <a:ext cx="2700337" cy="21242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19" name="Диаграмма 18"/>
          <p:cNvSpPr>
            <a:spLocks noGrp="1"/>
          </p:cNvSpPr>
          <p:nvPr>
            <p:ph type="chart" sz="quarter" idx="13"/>
          </p:nvPr>
        </p:nvSpPr>
        <p:spPr>
          <a:xfrm>
            <a:off x="6283449" y="981075"/>
            <a:ext cx="2736726" cy="2447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Таблица 20"/>
          <p:cNvSpPr>
            <a:spLocks noGrp="1"/>
          </p:cNvSpPr>
          <p:nvPr>
            <p:ph type="tbl" sz="quarter" idx="14"/>
          </p:nvPr>
        </p:nvSpPr>
        <p:spPr>
          <a:xfrm>
            <a:off x="6283325" y="4050246"/>
            <a:ext cx="5645150" cy="211560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6" name="Текст 16"/>
          <p:cNvSpPr>
            <a:spLocks noGrp="1"/>
          </p:cNvSpPr>
          <p:nvPr>
            <p:ph type="body" sz="quarter" idx="15"/>
          </p:nvPr>
        </p:nvSpPr>
        <p:spPr>
          <a:xfrm>
            <a:off x="9221788" y="981075"/>
            <a:ext cx="2713037" cy="3236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66990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27" name="Текст 16"/>
          <p:cNvSpPr>
            <a:spLocks noGrp="1"/>
          </p:cNvSpPr>
          <p:nvPr>
            <p:ph type="body" sz="quarter" idx="16"/>
          </p:nvPr>
        </p:nvSpPr>
        <p:spPr>
          <a:xfrm>
            <a:off x="6285508" y="3717032"/>
            <a:ext cx="5646142" cy="3236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7FAD00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2666999" y="365126"/>
            <a:ext cx="9267825" cy="3279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44350868"/>
      </p:ext>
    </p:extLst>
  </p:cSld>
  <p:clrMapOvr>
    <a:masterClrMapping/>
  </p:clrMapOvr>
  <p:transition spd="med">
    <p:pull dir="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4042">
          <p15:clr>
            <a:srgbClr val="FBAE40"/>
          </p15:clr>
        </p15:guide>
        <p15:guide id="5" orient="horz" pos="3884">
          <p15:clr>
            <a:srgbClr val="FBAE40"/>
          </p15:clr>
        </p15:guide>
        <p15:guide id="6" pos="5813">
          <p15:clr>
            <a:srgbClr val="FBAE40"/>
          </p15:clr>
        </p15:guide>
        <p15:guide id="7" pos="751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435446"/>
            <a:ext cx="497612" cy="3848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624" y="329645"/>
            <a:ext cx="698586" cy="5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0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49" r:id="rId4"/>
    <p:sldLayoutId id="214748365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ligaznaniy-shkola.znanierussia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2761337" y="2352466"/>
            <a:ext cx="66693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6D71D6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Космическая </a:t>
            </a:r>
          </a:p>
          <a:p>
            <a:pPr algn="ctr"/>
            <a:r>
              <a:rPr lang="ru-RU" sz="8800" b="1" dirty="0">
                <a:solidFill>
                  <a:srgbClr val="6D71D6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Лига Знаний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AC2F0-63A4-13D5-A5CF-905676316BE4}"/>
              </a:ext>
            </a:extLst>
          </p:cNvPr>
          <p:cNvSpPr txBox="1"/>
          <p:nvPr/>
        </p:nvSpPr>
        <p:spPr>
          <a:xfrm>
            <a:off x="0" y="69628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https://www.energia.ru/ru/history/gagarin/ukv.html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ED583A-1854-0050-D067-F6D9831EBC02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C3615F-B816-4344-941E-D2E393471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49D775E-00E2-4D28-BFD4-B9E2E5C898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4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637836" y="1503402"/>
            <a:ext cx="101872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«Трудно решить, кого из двух достойных сделать мировой известностью и навеки сохранить его имя </a:t>
            </a:r>
            <a:b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</a:b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в истории человечества», – эта фраза генерала </a:t>
            </a:r>
            <a:r>
              <a:rPr lang="ru-RU" sz="3200" dirty="0" err="1">
                <a:latin typeface="Favorit Pro" panose="02000006030000020004" pitchFamily="50" charset="0"/>
                <a:ea typeface="Favorit Pro" panose="02000006030000020004" pitchFamily="50" charset="0"/>
              </a:rPr>
              <a:t>Каманина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 посвящена Юрию Гагарину и … кому?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92CB2-1476-6AD1-D425-6D15C0A04A1E}"/>
              </a:ext>
            </a:extLst>
          </p:cNvPr>
          <p:cNvSpPr txBox="1"/>
          <p:nvPr/>
        </p:nvSpPr>
        <p:spPr>
          <a:xfrm>
            <a:off x="1637837" y="4058129"/>
            <a:ext cx="50413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Сергею Королёву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Герману Титову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Сергею Крикалёву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Валентине Терешковой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015C2-DAE2-B4CF-0F9F-BBD69D21E4A3}"/>
              </a:ext>
            </a:extLst>
          </p:cNvPr>
          <p:cNvSpPr txBox="1"/>
          <p:nvPr/>
        </p:nvSpPr>
        <p:spPr>
          <a:xfrm>
            <a:off x="190635" y="7285112"/>
            <a:ext cx="11782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https://historyrussia.org/sobytiya/60-let-nazad-german-titov-sovershil-kosmicheskij-poljot-na-korable-vostok-2.html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315BD5-83DE-B124-5A6E-6DF44232FFDC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8278D4-3C8B-4945-A0E0-A4F7326F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5143EC-9E0E-4412-9333-C5FE9ACFA99D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BE173A-74C1-4C8F-8139-EE4C1155387A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9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E5CCBD3-B264-40C9-8DB9-50CD3C7ED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0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DAE3CC-4F6C-4575-BA33-35A271559CD3}"/>
              </a:ext>
            </a:extLst>
          </p:cNvPr>
          <p:cNvSpPr txBox="1"/>
          <p:nvPr/>
        </p:nvSpPr>
        <p:spPr>
          <a:xfrm>
            <a:off x="1867415" y="5796333"/>
            <a:ext cx="39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588008" y="1503402"/>
            <a:ext cx="9015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На каком из изображений вы видите ракету-носитель «Восток» Юрия Гагарина?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9ED14-E151-2C53-5D80-2564E2126191}"/>
              </a:ext>
            </a:extLst>
          </p:cNvPr>
          <p:cNvSpPr txBox="1"/>
          <p:nvPr/>
        </p:nvSpPr>
        <p:spPr>
          <a:xfrm>
            <a:off x="4416786" y="5796333"/>
            <a:ext cx="39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9A039-E202-F978-9E77-D2ED690C3457}"/>
              </a:ext>
            </a:extLst>
          </p:cNvPr>
          <p:cNvSpPr txBox="1"/>
          <p:nvPr/>
        </p:nvSpPr>
        <p:spPr>
          <a:xfrm>
            <a:off x="6958897" y="5796333"/>
            <a:ext cx="39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78105-BB96-44B2-1EFE-909FF9902E24}"/>
              </a:ext>
            </a:extLst>
          </p:cNvPr>
          <p:cNvSpPr txBox="1"/>
          <p:nvPr/>
        </p:nvSpPr>
        <p:spPr>
          <a:xfrm>
            <a:off x="9545396" y="5796333"/>
            <a:ext cx="39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</a:t>
            </a:r>
          </a:p>
        </p:txBody>
      </p:sp>
      <p:pic>
        <p:nvPicPr>
          <p:cNvPr id="13" name="Picture 2" descr="undefined">
            <a:extLst>
              <a:ext uri="{FF2B5EF4-FFF2-40B4-BE49-F238E27FC236}">
                <a16:creationId xmlns:a16="http://schemas.microsoft.com/office/drawing/2014/main" id="{1C610FF6-1B68-CF35-F52B-827E7FE06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r="13030"/>
          <a:stretch/>
        </p:blipFill>
        <p:spPr bwMode="auto">
          <a:xfrm>
            <a:off x="8547993" y="3456008"/>
            <a:ext cx="2393875" cy="21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ощание с «Протоном»: история самой массовой тяжелой ракеты | Статьи |  Известия">
            <a:extLst>
              <a:ext uri="{FF2B5EF4-FFF2-40B4-BE49-F238E27FC236}">
                <a16:creationId xmlns:a16="http://schemas.microsoft.com/office/drawing/2014/main" id="{35A7D386-2276-724C-BB28-892FE5FCA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2" t="6101" r="16900"/>
          <a:stretch/>
        </p:blipFill>
        <p:spPr bwMode="auto">
          <a:xfrm>
            <a:off x="3374995" y="3456007"/>
            <a:ext cx="2393875" cy="21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акета Starship может совершить первый полет уже в июле 2022 года">
            <a:extLst>
              <a:ext uri="{FF2B5EF4-FFF2-40B4-BE49-F238E27FC236}">
                <a16:creationId xmlns:a16="http://schemas.microsoft.com/office/drawing/2014/main" id="{0B94FAA6-7704-C687-BD26-A5235E21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r="12003"/>
          <a:stretch/>
        </p:blipFill>
        <p:spPr bwMode="auto">
          <a:xfrm>
            <a:off x="5961494" y="3449348"/>
            <a:ext cx="2393875" cy="21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pollo 11 Launched Via Saturn V Rocket | Full Description: T… | Flickr">
            <a:extLst>
              <a:ext uri="{FF2B5EF4-FFF2-40B4-BE49-F238E27FC236}">
                <a16:creationId xmlns:a16="http://schemas.microsoft.com/office/drawing/2014/main" id="{6F5D4FD5-2FBC-E680-0A22-EA5A7A90E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" b="15605"/>
          <a:stretch/>
        </p:blipFill>
        <p:spPr bwMode="auto">
          <a:xfrm>
            <a:off x="891930" y="3429000"/>
            <a:ext cx="2290440" cy="212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D10D8B6-D48C-221E-ADAF-B433A9E30190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49C319-0A0D-4CD2-9A8A-4A6D4F83A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E2D4E4C-17A3-4561-BD30-CBC6E25091C0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1E92E7-8D36-4E7B-B594-2EDF0068548F}"/>
              </a:ext>
            </a:extLst>
          </p:cNvPr>
          <p:cNvSpPr txBox="1"/>
          <p:nvPr/>
        </p:nvSpPr>
        <p:spPr>
          <a:xfrm>
            <a:off x="9004728" y="69398"/>
            <a:ext cx="1817805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10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059F593-1A53-48EF-A805-305607AA8C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8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254541" y="2705725"/>
            <a:ext cx="9565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6D71D6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ОТВЕТЫ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AC2F0-63A4-13D5-A5CF-905676316BE4}"/>
              </a:ext>
            </a:extLst>
          </p:cNvPr>
          <p:cNvSpPr txBox="1"/>
          <p:nvPr/>
        </p:nvSpPr>
        <p:spPr>
          <a:xfrm>
            <a:off x="0" y="69628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https://www.energia.ru/ru/history/gagarin/ukv.html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D294F1-DD6B-F29D-0021-8431CB1B2A11}"/>
              </a:ext>
            </a:extLst>
          </p:cNvPr>
          <p:cNvSpPr/>
          <p:nvPr/>
        </p:nvSpPr>
        <p:spPr>
          <a:xfrm>
            <a:off x="5140171" y="346229"/>
            <a:ext cx="1802167" cy="12858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A93BE7-0A90-CA20-D313-C013D5E7969E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35F9F6-80E7-4316-8CBF-DBA1ACCC1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E91698-AE4A-4336-8F6C-CB441F79A63C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CFD8CB-66D9-4F38-87BA-2806575251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AEFA057-E109-4698-8AE1-79786BEC2FF6}"/>
              </a:ext>
            </a:extLst>
          </p:cNvPr>
          <p:cNvSpPr/>
          <p:nvPr/>
        </p:nvSpPr>
        <p:spPr>
          <a:xfrm>
            <a:off x="6474517" y="3975100"/>
            <a:ext cx="5717483" cy="500893"/>
          </a:xfrm>
          <a:prstGeom prst="rect">
            <a:avLst/>
          </a:prstGeom>
          <a:solidFill>
            <a:srgbClr val="6D71D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avorit Pro" panose="02000006030000020004" pitchFamily="50" charset="0"/>
              <a:ea typeface="Favorit Pro" panose="020000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DAE3CC-4F6C-4575-BA33-35A271559CD3}"/>
              </a:ext>
            </a:extLst>
          </p:cNvPr>
          <p:cNvSpPr txBox="1"/>
          <p:nvPr/>
        </p:nvSpPr>
        <p:spPr>
          <a:xfrm>
            <a:off x="6474517" y="3429000"/>
            <a:ext cx="53505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Вперёд!</a:t>
            </a:r>
          </a:p>
          <a:p>
            <a:r>
              <a:rPr lang="ru-RU" sz="3200" dirty="0">
                <a:solidFill>
                  <a:schemeClr val="bg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Поехали!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Служу Советскому Союзу!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Земля, прощай!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663700" y="1526412"/>
            <a:ext cx="894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Что сказал первый космонавт Юрий Гагарин, когда его ракета начала подниматься вверх?</a:t>
            </a:r>
          </a:p>
        </p:txBody>
      </p:sp>
      <p:pic>
        <p:nvPicPr>
          <p:cNvPr id="1028" name="Picture 4" descr="Первый в мире». Песни, фильмы и стихи о Юрии Гагарине — РБК">
            <a:extLst>
              <a:ext uri="{FF2B5EF4-FFF2-40B4-BE49-F238E27FC236}">
                <a16:creationId xmlns:a16="http://schemas.microsoft.com/office/drawing/2014/main" id="{37CDCA22-B0D6-0FF0-CC20-A5593B6D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429000"/>
            <a:ext cx="4053785" cy="250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AC2F0-63A4-13D5-A5CF-905676316BE4}"/>
              </a:ext>
            </a:extLst>
          </p:cNvPr>
          <p:cNvSpPr txBox="1"/>
          <p:nvPr/>
        </p:nvSpPr>
        <p:spPr>
          <a:xfrm>
            <a:off x="0" y="69628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https://www.energia.ru/ru/history/gagarin/ukv.html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8B979C-F687-38ED-4D44-D74E2FFBC322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7612CA-D47B-4DA4-984B-2E523DD90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3304FC-AA2D-4F15-A478-F170C3939E1F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90CFD8-0110-4EF8-9763-50DF969FAED3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1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5A8BFB-0405-48D2-A687-086177C84F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0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5A7A81-4AC0-427B-B059-DB1624D7472A}"/>
              </a:ext>
            </a:extLst>
          </p:cNvPr>
          <p:cNvSpPr/>
          <p:nvPr/>
        </p:nvSpPr>
        <p:spPr>
          <a:xfrm>
            <a:off x="1676400" y="4460051"/>
            <a:ext cx="10515600" cy="500893"/>
          </a:xfrm>
          <a:prstGeom prst="rect">
            <a:avLst/>
          </a:prstGeom>
          <a:solidFill>
            <a:srgbClr val="6D71D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avorit Pro" panose="02000006030000020004" pitchFamily="50" charset="0"/>
              <a:ea typeface="Favorit Pro" panose="020000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676400" y="1465750"/>
            <a:ext cx="8939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Отправляясь на космодром, будущая первая женщина-космонавт объяснила свой отъезд родным тем, что она…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92CB2-1476-6AD1-D425-6D15C0A04A1E}"/>
              </a:ext>
            </a:extLst>
          </p:cNvPr>
          <p:cNvSpPr txBox="1"/>
          <p:nvPr/>
        </p:nvSpPr>
        <p:spPr>
          <a:xfrm>
            <a:off x="1676400" y="3429000"/>
            <a:ext cx="97844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Уезжает в горный поход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Приглашена в Кремль</a:t>
            </a:r>
          </a:p>
          <a:p>
            <a:r>
              <a:rPr lang="ru-RU" sz="3200" dirty="0">
                <a:solidFill>
                  <a:schemeClr val="bg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Уезжает на соревнования парашютистов 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Уезжает в командировку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5EF4B-03D9-38CE-D203-17E3D9012AEA}"/>
              </a:ext>
            </a:extLst>
          </p:cNvPr>
          <p:cNvSpPr txBox="1"/>
          <p:nvPr/>
        </p:nvSpPr>
        <p:spPr>
          <a:xfrm>
            <a:off x="0" y="7376718"/>
            <a:ext cx="6752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https://www.gazeta.ru/science/2017/03/06_a_10559303.shtml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39B765-EE27-31DC-8D8B-57CAD241563B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2EA60A-8B74-4323-A776-817B44D53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12E576-C52D-4179-A857-F1DD1FE75366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FA807-BA23-4EFD-8B19-1E8CD0984BBE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2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A89BB48-6F7B-4EEC-9FC2-9293E7C374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666B01-5F6C-4F04-A608-6A011E1C5543}"/>
              </a:ext>
            </a:extLst>
          </p:cNvPr>
          <p:cNvSpPr/>
          <p:nvPr/>
        </p:nvSpPr>
        <p:spPr>
          <a:xfrm>
            <a:off x="1663700" y="4460051"/>
            <a:ext cx="10528300" cy="500893"/>
          </a:xfrm>
          <a:prstGeom prst="rect">
            <a:avLst/>
          </a:prstGeom>
          <a:solidFill>
            <a:srgbClr val="6D71D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avorit Pro" panose="02000006030000020004" pitchFamily="50" charset="0"/>
              <a:ea typeface="Favorit Pro" panose="020000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663700" y="1562350"/>
            <a:ext cx="8952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Первый искусственный спутник Земли, запущенный СССР в 1957 году,…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92CB2-1476-6AD1-D425-6D15C0A04A1E}"/>
              </a:ext>
            </a:extLst>
          </p:cNvPr>
          <p:cNvSpPr txBox="1"/>
          <p:nvPr/>
        </p:nvSpPr>
        <p:spPr>
          <a:xfrm>
            <a:off x="1663700" y="3429000"/>
            <a:ext cx="733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Фотографировал Землю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Измерял радиус Земли</a:t>
            </a:r>
          </a:p>
          <a:p>
            <a:r>
              <a:rPr lang="ru-RU" sz="3200" dirty="0">
                <a:solidFill>
                  <a:schemeClr val="bg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Передавал на Землю радиосигнал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Измерял магнитное поле Земли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039F19F-C4A3-7B54-0670-B40EB260CCD1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FF9CD2-55AA-44FD-B8BB-0265FB5DD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E2C411-42F9-41A4-8AA5-C0F2B839A130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2B06AC-5BC8-4B68-89B9-20002644F363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3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785A66-278A-4920-AFB6-E150676CC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1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F44694-2640-45BD-A775-302082ACC324}"/>
              </a:ext>
            </a:extLst>
          </p:cNvPr>
          <p:cNvSpPr/>
          <p:nvPr/>
        </p:nvSpPr>
        <p:spPr>
          <a:xfrm>
            <a:off x="1633123" y="3482391"/>
            <a:ext cx="10558877" cy="500893"/>
          </a:xfrm>
          <a:prstGeom prst="rect">
            <a:avLst/>
          </a:prstGeom>
          <a:solidFill>
            <a:srgbClr val="6D71D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avorit Pro" panose="02000006030000020004" pitchFamily="50" charset="0"/>
              <a:ea typeface="Favorit Pro" panose="020000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633123" y="1494979"/>
            <a:ext cx="8983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На 13 июля 2023 года </a:t>
            </a:r>
            <a:r>
              <a:rPr lang="ru-RU" sz="3200" dirty="0" err="1">
                <a:latin typeface="Favorit Pro" panose="02000006030000020004" pitchFamily="50" charset="0"/>
                <a:ea typeface="Favorit Pro" panose="02000006030000020004" pitchFamily="50" charset="0"/>
              </a:rPr>
              <a:t>Роскосмос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 запланировал запуск первой в истории современной России миссии…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92CB2-1476-6AD1-D425-6D15C0A04A1E}"/>
              </a:ext>
            </a:extLst>
          </p:cNvPr>
          <p:cNvSpPr txBox="1"/>
          <p:nvPr/>
        </p:nvSpPr>
        <p:spPr>
          <a:xfrm>
            <a:off x="1633123" y="3429000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На Луну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Только с женским экипажем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На одноступенчатой ракете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За пределы Солнечной системы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82ACB8-E5BE-D01F-A6D2-AAF44397C7DC}"/>
              </a:ext>
            </a:extLst>
          </p:cNvPr>
          <p:cNvSpPr txBox="1"/>
          <p:nvPr/>
        </p:nvSpPr>
        <p:spPr>
          <a:xfrm>
            <a:off x="-117133" y="7081610"/>
            <a:ext cx="6156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https://www.rbc.ru/technology_and_media/23/02/2023/63f6b1eb9a79478e58fccfd2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FEB357-721F-2CEF-C834-E6048A4A0613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259C0A-F503-464C-ABC9-BBA3E31AF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9816C9-B4C2-4509-AD4F-B5DDEB8877DF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9AC0FE-618E-4145-8B99-21F6829BCC79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4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DF2DFB-12E5-4066-BAF7-98A3C38829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05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E7FBA6-260B-4C60-9ACD-725E43C60DB1}"/>
              </a:ext>
            </a:extLst>
          </p:cNvPr>
          <p:cNvSpPr/>
          <p:nvPr/>
        </p:nvSpPr>
        <p:spPr>
          <a:xfrm>
            <a:off x="1689100" y="3468982"/>
            <a:ext cx="10502900" cy="500893"/>
          </a:xfrm>
          <a:prstGeom prst="rect">
            <a:avLst/>
          </a:prstGeom>
          <a:solidFill>
            <a:srgbClr val="6D71D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avorit Pro" panose="02000006030000020004" pitchFamily="50" charset="0"/>
              <a:ea typeface="Favorit Pro" panose="020000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689100" y="1457408"/>
            <a:ext cx="8927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Для того, чтобы перелить жидкость из пакета </a:t>
            </a:r>
            <a:b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</a:b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в бутылку, космонавт на Международной космической станции должен…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92CB2-1476-6AD1-D425-6D15C0A04A1E}"/>
              </a:ext>
            </a:extLst>
          </p:cNvPr>
          <p:cNvSpPr txBox="1"/>
          <p:nvPr/>
        </p:nvSpPr>
        <p:spPr>
          <a:xfrm>
            <a:off x="1689100" y="3429000"/>
            <a:ext cx="7658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Покрутиться на месте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Подпрыгнуть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Посильнее надавить на пакет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Перевернуться вниз головой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5EF4B-03D9-38CE-D203-17E3D9012AEA}"/>
              </a:ext>
            </a:extLst>
          </p:cNvPr>
          <p:cNvSpPr txBox="1"/>
          <p:nvPr/>
        </p:nvSpPr>
        <p:spPr>
          <a:xfrm>
            <a:off x="0" y="7376718"/>
            <a:ext cx="6752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https://www.gazeta.ru/science/2017/03/06_a_10559303.shtml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FEFD9A2-CCF3-B5C0-4018-8DE0B049B4DB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6D1875-B777-4044-828A-672218ED8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5C9313-D70D-4FDC-A403-918F144C40E3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2FA7A7-72B8-4FC5-83AC-1DCB76DB0B4C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5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C1A1FA-93F2-4E38-AEA7-B2BD03B813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61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A08956-96E6-49F6-B99B-A2B3E5DE377B}"/>
              </a:ext>
            </a:extLst>
          </p:cNvPr>
          <p:cNvSpPr/>
          <p:nvPr/>
        </p:nvSpPr>
        <p:spPr>
          <a:xfrm>
            <a:off x="1672432" y="3959158"/>
            <a:ext cx="10519568" cy="500893"/>
          </a:xfrm>
          <a:prstGeom prst="rect">
            <a:avLst/>
          </a:prstGeom>
          <a:solidFill>
            <a:srgbClr val="6D71D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avorit Pro" panose="02000006030000020004" pitchFamily="50" charset="0"/>
              <a:ea typeface="Favorit Pro" panose="020000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672432" y="1572902"/>
            <a:ext cx="676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Какие звёзды самые горячие?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92CB2-1476-6AD1-D425-6D15C0A04A1E}"/>
              </a:ext>
            </a:extLst>
          </p:cNvPr>
          <p:cNvSpPr txBox="1"/>
          <p:nvPr/>
        </p:nvSpPr>
        <p:spPr>
          <a:xfrm>
            <a:off x="1672432" y="3429000"/>
            <a:ext cx="50814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Белые</a:t>
            </a:r>
          </a:p>
          <a:p>
            <a:r>
              <a:rPr lang="ru-RU" sz="3200" dirty="0">
                <a:solidFill>
                  <a:schemeClr val="bg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Голубые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Красные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Оранжевые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CF4218-DFD7-122C-DA97-CD53A0156AFE}"/>
              </a:ext>
            </a:extLst>
          </p:cNvPr>
          <p:cNvSpPr/>
          <p:nvPr/>
        </p:nvSpPr>
        <p:spPr>
          <a:xfrm>
            <a:off x="5140171" y="346229"/>
            <a:ext cx="1802167" cy="12858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C1CC7F0-A461-F5E2-EF12-1361E6D85187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7FF477-CDE2-4E6C-9909-E03902C99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B4A140-E252-436B-9C5C-F25959A22616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30A5A4-C510-4B29-BB8B-01F8BE14D0CD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6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934351A-9378-48EE-84B1-0EB6527F08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18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3BE97A-8D6A-4006-810D-803CFFE12936}"/>
              </a:ext>
            </a:extLst>
          </p:cNvPr>
          <p:cNvSpPr/>
          <p:nvPr/>
        </p:nvSpPr>
        <p:spPr>
          <a:xfrm>
            <a:off x="6366076" y="4938520"/>
            <a:ext cx="5825924" cy="500893"/>
          </a:xfrm>
          <a:prstGeom prst="rect">
            <a:avLst/>
          </a:prstGeom>
          <a:solidFill>
            <a:srgbClr val="6D71D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avorit Pro" panose="02000006030000020004" pitchFamily="50" charset="0"/>
              <a:ea typeface="Favorit Pro" panose="0200000603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92CB2-1476-6AD1-D425-6D15C0A04A1E}"/>
              </a:ext>
            </a:extLst>
          </p:cNvPr>
          <p:cNvSpPr txBox="1"/>
          <p:nvPr/>
        </p:nvSpPr>
        <p:spPr>
          <a:xfrm>
            <a:off x="6366076" y="3429000"/>
            <a:ext cx="3266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Меркурий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Юпитер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Плутон</a:t>
            </a:r>
          </a:p>
          <a:p>
            <a:r>
              <a:rPr lang="ru-RU" sz="3200" dirty="0">
                <a:solidFill>
                  <a:schemeClr val="bg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Луна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A6C13-9B8D-2579-4E9D-62588941F85B}"/>
              </a:ext>
            </a:extLst>
          </p:cNvPr>
          <p:cNvSpPr txBox="1"/>
          <p:nvPr/>
        </p:nvSpPr>
        <p:spPr>
          <a:xfrm>
            <a:off x="0" y="7414113"/>
            <a:ext cx="6366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https://rg.ru/2015/08/13/kosmonavty.html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4249BA-A153-9216-33D7-308CC83509E3}"/>
              </a:ext>
            </a:extLst>
          </p:cNvPr>
          <p:cNvSpPr/>
          <p:nvPr/>
        </p:nvSpPr>
        <p:spPr>
          <a:xfrm>
            <a:off x="5140171" y="346229"/>
            <a:ext cx="1802167" cy="12858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5C3BC-EB6F-7B11-44FE-9CE5707D9D3A}"/>
              </a:ext>
            </a:extLst>
          </p:cNvPr>
          <p:cNvSpPr txBox="1"/>
          <p:nvPr/>
        </p:nvSpPr>
        <p:spPr>
          <a:xfrm>
            <a:off x="1638300" y="1242183"/>
            <a:ext cx="92703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Этот снимок получен в 1959 году. Впервые </a:t>
            </a:r>
            <a:b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</a:b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за всю историю человечества удалось увидеть место на фотографии. Какое небесное тело представлено на снимке?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0DDB05-FCFE-62DC-484F-E89C74617591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Фотографии с той стороны Луны">
            <a:extLst>
              <a:ext uri="{FF2B5EF4-FFF2-40B4-BE49-F238E27FC236}">
                <a16:creationId xmlns:a16="http://schemas.microsoft.com/office/drawing/2014/main" id="{168658D8-C1EE-494B-A4B7-AB49E8520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429000"/>
            <a:ext cx="3963459" cy="30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07DB7B-5623-4C86-BDBF-66CB25C1E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36E690D-8C30-43F8-99C7-4376A26881EE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47E425-50BF-4CEF-A171-45AAB04B87EB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7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4B6D9F8-0985-40A8-9341-AFBE55A18D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3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DAE3CC-4F6C-4575-BA33-35A271559CD3}"/>
              </a:ext>
            </a:extLst>
          </p:cNvPr>
          <p:cNvSpPr txBox="1"/>
          <p:nvPr/>
        </p:nvSpPr>
        <p:spPr>
          <a:xfrm>
            <a:off x="6474517" y="3429000"/>
            <a:ext cx="61536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Вперёд!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Поехали!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Служу Советскому Союзу!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Земля, прощай!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663700" y="1526412"/>
            <a:ext cx="894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Что сказал первый космонавт Юрий Гагарин, когда его ракета начала подниматься вверх?</a:t>
            </a:r>
          </a:p>
        </p:txBody>
      </p:sp>
      <p:pic>
        <p:nvPicPr>
          <p:cNvPr id="1028" name="Picture 4" descr="Первый в мире». Песни, фильмы и стихи о Юрии Гагарине — РБК">
            <a:extLst>
              <a:ext uri="{FF2B5EF4-FFF2-40B4-BE49-F238E27FC236}">
                <a16:creationId xmlns:a16="http://schemas.microsoft.com/office/drawing/2014/main" id="{37CDCA22-B0D6-0FF0-CC20-A5593B6D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429000"/>
            <a:ext cx="4053785" cy="250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AC2F0-63A4-13D5-A5CF-905676316BE4}"/>
              </a:ext>
            </a:extLst>
          </p:cNvPr>
          <p:cNvSpPr txBox="1"/>
          <p:nvPr/>
        </p:nvSpPr>
        <p:spPr>
          <a:xfrm>
            <a:off x="0" y="69628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https://www.energia.ru/ru/history/gagarin/ukv.html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D294F1-DD6B-F29D-0021-8431CB1B2A11}"/>
              </a:ext>
            </a:extLst>
          </p:cNvPr>
          <p:cNvSpPr/>
          <p:nvPr/>
        </p:nvSpPr>
        <p:spPr>
          <a:xfrm>
            <a:off x="5140171" y="346229"/>
            <a:ext cx="1802167" cy="12858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8B979C-F687-38ED-4D44-D74E2FFBC322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3608DB-6846-4C5C-A06F-9591AA2AB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58FF2B-9C04-4557-934B-B7478E01FB09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C1C802-AF90-4A01-A1F1-AA69DBC96E38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66060CF-35B1-4C71-B9F9-F681D6DBF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56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FA66BF5-C11B-47BA-9F6B-BFD459137463}"/>
              </a:ext>
            </a:extLst>
          </p:cNvPr>
          <p:cNvSpPr/>
          <p:nvPr/>
        </p:nvSpPr>
        <p:spPr>
          <a:xfrm>
            <a:off x="1561191" y="4460051"/>
            <a:ext cx="10630809" cy="500893"/>
          </a:xfrm>
          <a:prstGeom prst="rect">
            <a:avLst/>
          </a:prstGeom>
          <a:solidFill>
            <a:srgbClr val="6D71D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avorit Pro" panose="02000006030000020004" pitchFamily="50" charset="0"/>
              <a:ea typeface="Favorit Pro" panose="020000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561191" y="1537074"/>
            <a:ext cx="8952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Современная российская спутниковая система, обеспечивающая надежную и быструю спутниковую связь, называется… как?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92CB2-1476-6AD1-D425-6D15C0A04A1E}"/>
              </a:ext>
            </a:extLst>
          </p:cNvPr>
          <p:cNvSpPr txBox="1"/>
          <p:nvPr/>
        </p:nvSpPr>
        <p:spPr>
          <a:xfrm>
            <a:off x="1561191" y="3429000"/>
            <a:ext cx="5205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«Наблюдатель»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«Орёл»</a:t>
            </a:r>
          </a:p>
          <a:p>
            <a:r>
              <a:rPr lang="ru-RU" sz="3200" dirty="0">
                <a:solidFill>
                  <a:schemeClr val="bg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«Гонец»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«Спутник-С»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A300E-49FB-33AB-D414-2906382EBDB4}"/>
              </a:ext>
            </a:extLst>
          </p:cNvPr>
          <p:cNvSpPr txBox="1"/>
          <p:nvPr/>
        </p:nvSpPr>
        <p:spPr>
          <a:xfrm>
            <a:off x="278969" y="70746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https://www.roscosmos.ru/38976/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CDE41A-7112-2F9E-BA84-9AB47FD4736E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BB44C7-8FDF-4422-A59F-FE9DFF5A0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AF1A72-230C-4CEF-9CD0-570772247735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17EA2-E2C6-4CDE-B117-1F7D0422B0E2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8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8BFDB0-EC62-46A8-A746-939F64AE64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13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4351F88-DDAE-4481-B004-EFFF3BF7C7D6}"/>
              </a:ext>
            </a:extLst>
          </p:cNvPr>
          <p:cNvSpPr/>
          <p:nvPr/>
        </p:nvSpPr>
        <p:spPr>
          <a:xfrm>
            <a:off x="1637837" y="4449257"/>
            <a:ext cx="10554163" cy="500893"/>
          </a:xfrm>
          <a:prstGeom prst="rect">
            <a:avLst/>
          </a:prstGeom>
          <a:solidFill>
            <a:srgbClr val="6D71D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avorit Pro" panose="02000006030000020004" pitchFamily="50" charset="0"/>
              <a:ea typeface="Favorit Pro" panose="020000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637837" y="1503402"/>
            <a:ext cx="9894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«Трудно решить, кого из двух достойных сделать мировой известностью и навеки сохранить его </a:t>
            </a:r>
            <a:r>
              <a:rPr lang="ru-RU" sz="3200">
                <a:latin typeface="Favorit Pro" panose="02000006030000020004" pitchFamily="50" charset="0"/>
                <a:ea typeface="Favorit Pro" panose="02000006030000020004" pitchFamily="50" charset="0"/>
              </a:rPr>
              <a:t>имя </a:t>
            </a:r>
            <a:br>
              <a:rPr lang="ru-RU" sz="3200">
                <a:latin typeface="Favorit Pro" panose="02000006030000020004" pitchFamily="50" charset="0"/>
                <a:ea typeface="Favorit Pro" panose="02000006030000020004" pitchFamily="50" charset="0"/>
              </a:rPr>
            </a:br>
            <a:r>
              <a:rPr lang="ru-RU" sz="3200">
                <a:latin typeface="Favorit Pro" panose="02000006030000020004" pitchFamily="50" charset="0"/>
                <a:ea typeface="Favorit Pro" panose="02000006030000020004" pitchFamily="50" charset="0"/>
              </a:rPr>
              <a:t>в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истории человечества», – эта фраза генерала </a:t>
            </a:r>
            <a:r>
              <a:rPr lang="ru-RU" sz="3200" dirty="0" err="1">
                <a:latin typeface="Favorit Pro" panose="02000006030000020004" pitchFamily="50" charset="0"/>
                <a:ea typeface="Favorit Pro" panose="02000006030000020004" pitchFamily="50" charset="0"/>
              </a:rPr>
              <a:t>Каманина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 посвящена Юрию Гагарину и … кому?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92CB2-1476-6AD1-D425-6D15C0A04A1E}"/>
              </a:ext>
            </a:extLst>
          </p:cNvPr>
          <p:cNvSpPr txBox="1"/>
          <p:nvPr/>
        </p:nvSpPr>
        <p:spPr>
          <a:xfrm>
            <a:off x="1637837" y="3919099"/>
            <a:ext cx="50413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Сергею Королёву</a:t>
            </a:r>
          </a:p>
          <a:p>
            <a:r>
              <a:rPr lang="ru-RU" sz="3200" dirty="0">
                <a:solidFill>
                  <a:schemeClr val="bg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Герману Титову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Сергею Крикалёву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Валентине Терешковой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015C2-DAE2-B4CF-0F9F-BBD69D21E4A3}"/>
              </a:ext>
            </a:extLst>
          </p:cNvPr>
          <p:cNvSpPr txBox="1"/>
          <p:nvPr/>
        </p:nvSpPr>
        <p:spPr>
          <a:xfrm>
            <a:off x="190635" y="7285112"/>
            <a:ext cx="11782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https://historyrussia.org/sobytiya/60-let-nazad-german-titov-sovershil-kosmicheskij-poljot-na-korable-vostok-2.html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315BD5-83DE-B124-5A6E-6DF44232FFDC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46B42E-AB35-431A-9DDD-9DA381A06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4890C1-6ABB-4053-9ED7-CE6A23D9FFD4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769A14-9A0B-4F16-811F-2251C3038528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9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75D38C-98EE-4942-846C-E6604A5CA9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7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459BE70-1ADB-44E3-859C-2B07BFAEFFB7}"/>
              </a:ext>
            </a:extLst>
          </p:cNvPr>
          <p:cNvSpPr/>
          <p:nvPr/>
        </p:nvSpPr>
        <p:spPr>
          <a:xfrm>
            <a:off x="8547993" y="5854815"/>
            <a:ext cx="3644007" cy="500893"/>
          </a:xfrm>
          <a:prstGeom prst="rect">
            <a:avLst/>
          </a:prstGeom>
          <a:solidFill>
            <a:srgbClr val="6D71D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avorit Pro" panose="02000006030000020004" pitchFamily="50" charset="0"/>
              <a:ea typeface="Favorit Pro" panose="020000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DAE3CC-4F6C-4575-BA33-35A271559CD3}"/>
              </a:ext>
            </a:extLst>
          </p:cNvPr>
          <p:cNvSpPr txBox="1"/>
          <p:nvPr/>
        </p:nvSpPr>
        <p:spPr>
          <a:xfrm>
            <a:off x="1867415" y="5796333"/>
            <a:ext cx="39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588008" y="1503402"/>
            <a:ext cx="9015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На каком из изображений вы видите ракету-носитель «Восток» Юрия Гагарина?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9ED14-E151-2C53-5D80-2564E2126191}"/>
              </a:ext>
            </a:extLst>
          </p:cNvPr>
          <p:cNvSpPr txBox="1"/>
          <p:nvPr/>
        </p:nvSpPr>
        <p:spPr>
          <a:xfrm>
            <a:off x="4416786" y="5796333"/>
            <a:ext cx="39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9A039-E202-F978-9E77-D2ED690C3457}"/>
              </a:ext>
            </a:extLst>
          </p:cNvPr>
          <p:cNvSpPr txBox="1"/>
          <p:nvPr/>
        </p:nvSpPr>
        <p:spPr>
          <a:xfrm>
            <a:off x="6958897" y="5796333"/>
            <a:ext cx="39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78105-BB96-44B2-1EFE-909FF9902E24}"/>
              </a:ext>
            </a:extLst>
          </p:cNvPr>
          <p:cNvSpPr txBox="1"/>
          <p:nvPr/>
        </p:nvSpPr>
        <p:spPr>
          <a:xfrm>
            <a:off x="9545396" y="5796333"/>
            <a:ext cx="39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</a:t>
            </a:r>
          </a:p>
        </p:txBody>
      </p:sp>
      <p:pic>
        <p:nvPicPr>
          <p:cNvPr id="13" name="Picture 2" descr="undefined">
            <a:extLst>
              <a:ext uri="{FF2B5EF4-FFF2-40B4-BE49-F238E27FC236}">
                <a16:creationId xmlns:a16="http://schemas.microsoft.com/office/drawing/2014/main" id="{1C610FF6-1B68-CF35-F52B-827E7FE06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r="13030"/>
          <a:stretch/>
        </p:blipFill>
        <p:spPr bwMode="auto">
          <a:xfrm>
            <a:off x="8547993" y="3456008"/>
            <a:ext cx="2393875" cy="21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ощание с «Протоном»: история самой массовой тяжелой ракеты | Статьи |  Известия">
            <a:extLst>
              <a:ext uri="{FF2B5EF4-FFF2-40B4-BE49-F238E27FC236}">
                <a16:creationId xmlns:a16="http://schemas.microsoft.com/office/drawing/2014/main" id="{35A7D386-2276-724C-BB28-892FE5FCA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2" t="6101" r="16900"/>
          <a:stretch/>
        </p:blipFill>
        <p:spPr bwMode="auto">
          <a:xfrm>
            <a:off x="3374995" y="3456007"/>
            <a:ext cx="2393875" cy="21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акета Starship может совершить первый полет уже в июле 2022 года">
            <a:extLst>
              <a:ext uri="{FF2B5EF4-FFF2-40B4-BE49-F238E27FC236}">
                <a16:creationId xmlns:a16="http://schemas.microsoft.com/office/drawing/2014/main" id="{0B94FAA6-7704-C687-BD26-A5235E21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r="12003"/>
          <a:stretch/>
        </p:blipFill>
        <p:spPr bwMode="auto">
          <a:xfrm>
            <a:off x="5961494" y="3449348"/>
            <a:ext cx="2393875" cy="21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pollo 11 Launched Via Saturn V Rocket | Full Description: T… | Flickr">
            <a:extLst>
              <a:ext uri="{FF2B5EF4-FFF2-40B4-BE49-F238E27FC236}">
                <a16:creationId xmlns:a16="http://schemas.microsoft.com/office/drawing/2014/main" id="{6F5D4FD5-2FBC-E680-0A22-EA5A7A90E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" b="15605"/>
          <a:stretch/>
        </p:blipFill>
        <p:spPr bwMode="auto">
          <a:xfrm>
            <a:off x="891930" y="3429000"/>
            <a:ext cx="2290440" cy="212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8C8F05-3E49-AE80-931E-A202919EE12F}"/>
              </a:ext>
            </a:extLst>
          </p:cNvPr>
          <p:cNvSpPr/>
          <p:nvPr/>
        </p:nvSpPr>
        <p:spPr>
          <a:xfrm>
            <a:off x="5140171" y="346229"/>
            <a:ext cx="1802167" cy="12858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D10D8B6-D48C-221E-ADAF-B433A9E30190}"/>
              </a:ext>
            </a:extLst>
          </p:cNvPr>
          <p:cNvSpPr/>
          <p:nvPr/>
        </p:nvSpPr>
        <p:spPr>
          <a:xfrm>
            <a:off x="11532093" y="6414190"/>
            <a:ext cx="291607" cy="2529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692F75-6868-4449-AC94-13A4817B7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D05762E-6082-4DDA-812A-50B5C1A2658B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FA51C7-1A95-4D13-B7D0-226DF676605D}"/>
              </a:ext>
            </a:extLst>
          </p:cNvPr>
          <p:cNvSpPr txBox="1"/>
          <p:nvPr/>
        </p:nvSpPr>
        <p:spPr>
          <a:xfrm>
            <a:off x="9004728" y="69398"/>
            <a:ext cx="1817805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10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6A3FCE7-8857-48E8-A6D3-58D71BF356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32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8C8F05-3E49-AE80-931E-A202919EE12F}"/>
              </a:ext>
            </a:extLst>
          </p:cNvPr>
          <p:cNvSpPr/>
          <p:nvPr/>
        </p:nvSpPr>
        <p:spPr>
          <a:xfrm>
            <a:off x="5140171" y="346229"/>
            <a:ext cx="1802167" cy="12858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88AD5-52F8-037B-93F4-8386B6D0BF7D}"/>
              </a:ext>
            </a:extLst>
          </p:cNvPr>
          <p:cNvSpPr txBox="1"/>
          <p:nvPr/>
        </p:nvSpPr>
        <p:spPr>
          <a:xfrm>
            <a:off x="-170454" y="2782611"/>
            <a:ext cx="613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29E89F-36D0-7BB2-56F3-21ED6A1D468F}"/>
              </a:ext>
            </a:extLst>
          </p:cNvPr>
          <p:cNvSpPr txBox="1"/>
          <p:nvPr/>
        </p:nvSpPr>
        <p:spPr>
          <a:xfrm>
            <a:off x="6847916" y="4307012"/>
            <a:ext cx="613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https://ligaznaniy-shkola.znanierussia.ru/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4064F5-F296-3C9D-F171-103741583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44" y="1619131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3D1CE0C-3654-995F-A7CD-98EF0216718B}"/>
              </a:ext>
            </a:extLst>
          </p:cNvPr>
          <p:cNvSpPr txBox="1"/>
          <p:nvPr/>
        </p:nvSpPr>
        <p:spPr>
          <a:xfrm>
            <a:off x="898864" y="1883986"/>
            <a:ext cx="54486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Хотите сыграть ещё? </a:t>
            </a:r>
          </a:p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Станьте участниками всероссийского турнира «Лига Знаний: школы и колледжи»!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C1A00B7-3FFD-2921-EB3F-644670EDD697}"/>
              </a:ext>
            </a:extLst>
          </p:cNvPr>
          <p:cNvSpPr/>
          <p:nvPr/>
        </p:nvSpPr>
        <p:spPr>
          <a:xfrm>
            <a:off x="11532093" y="6414190"/>
            <a:ext cx="291607" cy="2529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8D3609-1FB8-4D80-B0EE-CAD2F8958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14D0AD-5B88-4C86-A71C-24B1A240BA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28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2761337" y="2352466"/>
            <a:ext cx="66693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6D71D6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Космическая </a:t>
            </a:r>
          </a:p>
          <a:p>
            <a:pPr algn="ctr"/>
            <a:r>
              <a:rPr lang="ru-RU" sz="8800" b="1" dirty="0">
                <a:solidFill>
                  <a:srgbClr val="6D71D6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Лига Знаний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AC2F0-63A4-13D5-A5CF-905676316BE4}"/>
              </a:ext>
            </a:extLst>
          </p:cNvPr>
          <p:cNvSpPr txBox="1"/>
          <p:nvPr/>
        </p:nvSpPr>
        <p:spPr>
          <a:xfrm>
            <a:off x="0" y="69628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https://www.energia.ru/ru/history/gagarin/ukv.html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ED583A-1854-0050-D067-F6D9831EBC02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D68562-8F1B-4134-8BFD-EE261F03E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F44990-E47E-40EB-824C-BB7F292310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0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676400" y="1465750"/>
            <a:ext cx="8939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Отправляясь на космодром, будущая первая женщина-космонавт объяснила свой отъезд родным тем, что она…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92CB2-1476-6AD1-D425-6D15C0A04A1E}"/>
              </a:ext>
            </a:extLst>
          </p:cNvPr>
          <p:cNvSpPr txBox="1"/>
          <p:nvPr/>
        </p:nvSpPr>
        <p:spPr>
          <a:xfrm>
            <a:off x="1676400" y="3429000"/>
            <a:ext cx="97844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Уезжает в горный поход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Приглашена в Кремль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Уезжает на соревнования парашютистов 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Уезжает в командировку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5EF4B-03D9-38CE-D203-17E3D9012AEA}"/>
              </a:ext>
            </a:extLst>
          </p:cNvPr>
          <p:cNvSpPr txBox="1"/>
          <p:nvPr/>
        </p:nvSpPr>
        <p:spPr>
          <a:xfrm>
            <a:off x="0" y="7376718"/>
            <a:ext cx="6752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https://www.gazeta.ru/science/2017/03/06_a_10559303.shtml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39B765-EE27-31DC-8D8B-57CAD241563B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3AAF40-47D8-4929-849F-7E7207419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CA7075-22C2-4FC7-B970-B08A7DA3C595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1EF529-EC06-44F4-859A-57623E78F955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2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7A6370-E9C4-4306-98EC-8A519326E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0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663700" y="1562350"/>
            <a:ext cx="8952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Первый искусственный спутник Земли, запущенный СССР в 1957 году,…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92CB2-1476-6AD1-D425-6D15C0A04A1E}"/>
              </a:ext>
            </a:extLst>
          </p:cNvPr>
          <p:cNvSpPr txBox="1"/>
          <p:nvPr/>
        </p:nvSpPr>
        <p:spPr>
          <a:xfrm>
            <a:off x="1663700" y="3429000"/>
            <a:ext cx="733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Фотографировал Землю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Измерял радиус Земли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Передавал на Землю радиосигнал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Измерял магнитное поле Земли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28304A-2064-6B24-75C4-3E10856E3262}"/>
              </a:ext>
            </a:extLst>
          </p:cNvPr>
          <p:cNvSpPr/>
          <p:nvPr/>
        </p:nvSpPr>
        <p:spPr>
          <a:xfrm>
            <a:off x="5140171" y="346229"/>
            <a:ext cx="1802167" cy="12858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039F19F-C4A3-7B54-0670-B40EB260CCD1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0213A9-3ED7-48FD-A55E-C806EB8E6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2EDC72-B069-4EB6-8805-4652AD321B22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0E1980-2CC0-4142-A86D-658AB3C151DD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3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FA93D5-251A-4B92-9E09-DEFBDA7CD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2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633123" y="1444179"/>
            <a:ext cx="8983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На 13 июля 2023 года </a:t>
            </a:r>
            <a:r>
              <a:rPr lang="ru-RU" sz="3200" dirty="0" err="1">
                <a:latin typeface="Favorit Pro" panose="02000006030000020004" pitchFamily="50" charset="0"/>
                <a:ea typeface="Favorit Pro" panose="02000006030000020004" pitchFamily="50" charset="0"/>
              </a:rPr>
              <a:t>Роскосмос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 запланировал запуск первой в истории современной России миссии…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92CB2-1476-6AD1-D425-6D15C0A04A1E}"/>
              </a:ext>
            </a:extLst>
          </p:cNvPr>
          <p:cNvSpPr txBox="1"/>
          <p:nvPr/>
        </p:nvSpPr>
        <p:spPr>
          <a:xfrm>
            <a:off x="1633123" y="3429000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Н</a:t>
            </a:r>
            <a:r>
              <a:rPr lang="ru-RU" sz="3200" dirty="0">
                <a:solidFill>
                  <a:prstClr val="black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 Луну</a:t>
            </a:r>
            <a:endParaRPr lang="ru-RU" sz="3200" dirty="0">
              <a:latin typeface="Favorit Pro" panose="02000006030000020004" pitchFamily="50" charset="0"/>
              <a:ea typeface="Favorit Pro" panose="02000006030000020004" pitchFamily="50" charset="0"/>
            </a:endParaRP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Только с женским экипажем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На одноступенчатой ракете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За пределы Солнечной системы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82ACB8-E5BE-D01F-A6D2-AAF44397C7DC}"/>
              </a:ext>
            </a:extLst>
          </p:cNvPr>
          <p:cNvSpPr txBox="1"/>
          <p:nvPr/>
        </p:nvSpPr>
        <p:spPr>
          <a:xfrm>
            <a:off x="-117133" y="7081610"/>
            <a:ext cx="6156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https://www.rbc.ru/technology_and_media/23/02/2023/63f6b1eb9a79478e58fccfd2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FEB357-721F-2CEF-C834-E6048A4A0613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F0B91C-3DA1-4245-AC56-576765CC9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00915D-0097-4814-AE13-A38E2781BFDF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FB579C-AD86-4738-BCB8-3D7AA2E1A2A1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4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8815435-0F18-4669-BD20-AD7083C064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6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689100" y="1457408"/>
            <a:ext cx="8927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Для того чтобы перелить жидкость из пакета </a:t>
            </a:r>
            <a:b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</a:b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в бутылку, космонавт на Международной космической станции должен…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92CB2-1476-6AD1-D425-6D15C0A04A1E}"/>
              </a:ext>
            </a:extLst>
          </p:cNvPr>
          <p:cNvSpPr txBox="1"/>
          <p:nvPr/>
        </p:nvSpPr>
        <p:spPr>
          <a:xfrm>
            <a:off x="1689100" y="3429000"/>
            <a:ext cx="7658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Покрутиться на месте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Подпрыгнуть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Посильнее надавить на пакет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Перевернуться вниз головой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5EF4B-03D9-38CE-D203-17E3D9012AEA}"/>
              </a:ext>
            </a:extLst>
          </p:cNvPr>
          <p:cNvSpPr txBox="1"/>
          <p:nvPr/>
        </p:nvSpPr>
        <p:spPr>
          <a:xfrm>
            <a:off x="0" y="7376718"/>
            <a:ext cx="6752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https://www.gazeta.ru/science/2017/03/06_a_10559303.shtml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FEFD9A2-CCF3-B5C0-4018-8DE0B049B4DB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7C8629-07AA-44B7-9DC9-F45C0D805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E35D22-FB4E-46C3-93B4-B2345ED0BD22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86420-681C-4C42-A441-93BE1FCD7F61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5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8940BB-0EF7-4D98-A2CA-7B0B7C509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672432" y="1572902"/>
            <a:ext cx="676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Какие звёзды самые горячие?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92CB2-1476-6AD1-D425-6D15C0A04A1E}"/>
              </a:ext>
            </a:extLst>
          </p:cNvPr>
          <p:cNvSpPr txBox="1"/>
          <p:nvPr/>
        </p:nvSpPr>
        <p:spPr>
          <a:xfrm>
            <a:off x="1672432" y="3429000"/>
            <a:ext cx="50814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Белые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Голубые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Красные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Оранжевые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CF4218-DFD7-122C-DA97-CD53A0156AFE}"/>
              </a:ext>
            </a:extLst>
          </p:cNvPr>
          <p:cNvSpPr/>
          <p:nvPr/>
        </p:nvSpPr>
        <p:spPr>
          <a:xfrm>
            <a:off x="5140171" y="346229"/>
            <a:ext cx="1802167" cy="12858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C1CC7F0-A461-F5E2-EF12-1361E6D85187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FE1CD2-E4CF-4155-B05F-B9D784FD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D34DE0-5F42-47DC-BFC2-9B63ACE36B45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7AEBB-86AA-470E-AD30-E5DE02A84C1E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6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DC154A-388B-41C5-ABC7-332999047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7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892CB2-1476-6AD1-D425-6D15C0A04A1E}"/>
              </a:ext>
            </a:extLst>
          </p:cNvPr>
          <p:cNvSpPr txBox="1"/>
          <p:nvPr/>
        </p:nvSpPr>
        <p:spPr>
          <a:xfrm>
            <a:off x="6366076" y="3429000"/>
            <a:ext cx="3266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Меркурий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Юпитер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Плутон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Луна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A6C13-9B8D-2579-4E9D-62588941F85B}"/>
              </a:ext>
            </a:extLst>
          </p:cNvPr>
          <p:cNvSpPr txBox="1"/>
          <p:nvPr/>
        </p:nvSpPr>
        <p:spPr>
          <a:xfrm>
            <a:off x="0" y="7414113"/>
            <a:ext cx="6366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https://rg.ru/2015/08/13/kosmonavty.html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4249BA-A153-9216-33D7-308CC83509E3}"/>
              </a:ext>
            </a:extLst>
          </p:cNvPr>
          <p:cNvSpPr/>
          <p:nvPr/>
        </p:nvSpPr>
        <p:spPr>
          <a:xfrm>
            <a:off x="5140171" y="346229"/>
            <a:ext cx="1802167" cy="12858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5C3BC-EB6F-7B11-44FE-9CE5707D9D3A}"/>
              </a:ext>
            </a:extLst>
          </p:cNvPr>
          <p:cNvSpPr txBox="1"/>
          <p:nvPr/>
        </p:nvSpPr>
        <p:spPr>
          <a:xfrm>
            <a:off x="1638300" y="1242183"/>
            <a:ext cx="92703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Этот снимок получен в 1959 году. Впервые </a:t>
            </a:r>
            <a:b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</a:b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за всю историю человечества удалось увидеть место на фотографии. Какое небесное тело представлено на снимке?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0DDB05-FCFE-62DC-484F-E89C74617591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Фотографии с той стороны Луны">
            <a:extLst>
              <a:ext uri="{FF2B5EF4-FFF2-40B4-BE49-F238E27FC236}">
                <a16:creationId xmlns:a16="http://schemas.microsoft.com/office/drawing/2014/main" id="{168658D8-C1EE-494B-A4B7-AB49E8520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429000"/>
            <a:ext cx="3963459" cy="30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317D95-531E-45C8-BF61-A2BAD6FBA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8DBAC7-74E9-4965-9DE9-C6BACAA39A19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91EE19-1E8C-49DC-A1A2-87F956A90AF1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7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E0C757F-55A3-4942-B2F4-6C8AF2A58A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1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45EF71-5A12-6498-E1E0-6F5C727B3CF5}"/>
              </a:ext>
            </a:extLst>
          </p:cNvPr>
          <p:cNvSpPr txBox="1"/>
          <p:nvPr/>
        </p:nvSpPr>
        <p:spPr>
          <a:xfrm>
            <a:off x="1561191" y="1537074"/>
            <a:ext cx="8952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Современная российская спутниковая система, обеспечивающая надёжную и быструю спутниковую связь, называется… как?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92CB2-1476-6AD1-D425-6D15C0A04A1E}"/>
              </a:ext>
            </a:extLst>
          </p:cNvPr>
          <p:cNvSpPr txBox="1"/>
          <p:nvPr/>
        </p:nvSpPr>
        <p:spPr>
          <a:xfrm>
            <a:off x="1561191" y="3429000"/>
            <a:ext cx="5205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А.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«Наблюдатель»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Б.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«Орёл»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В.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«Гонец»</a:t>
            </a:r>
          </a:p>
          <a:p>
            <a:r>
              <a:rPr lang="ru-RU" sz="3200" dirty="0">
                <a:solidFill>
                  <a:srgbClr val="7030A0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Г.   </a:t>
            </a:r>
            <a:r>
              <a:rPr lang="ru-RU" sz="3200" dirty="0">
                <a:latin typeface="Favorit Pro" panose="02000006030000020004" pitchFamily="50" charset="0"/>
                <a:ea typeface="Favorit Pro" panose="02000006030000020004" pitchFamily="50" charset="0"/>
              </a:rPr>
              <a:t>«Спутник-С»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A300E-49FB-33AB-D414-2906382EBDB4}"/>
              </a:ext>
            </a:extLst>
          </p:cNvPr>
          <p:cNvSpPr txBox="1"/>
          <p:nvPr/>
        </p:nvSpPr>
        <p:spPr>
          <a:xfrm>
            <a:off x="278969" y="70746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https://www.roscosmos.ru/38976/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CDE41A-7112-2F9E-BA84-9AB47FD4736E}"/>
              </a:ext>
            </a:extLst>
          </p:cNvPr>
          <p:cNvSpPr/>
          <p:nvPr/>
        </p:nvSpPr>
        <p:spPr>
          <a:xfrm>
            <a:off x="11532093" y="6285390"/>
            <a:ext cx="292963" cy="381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30CEFE-DDEB-404B-B4BB-7D515388A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55" cy="13841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BB65C6-80B9-4515-8B59-3EB4D2658E12}"/>
              </a:ext>
            </a:extLst>
          </p:cNvPr>
          <p:cNvSpPr txBox="1"/>
          <p:nvPr/>
        </p:nvSpPr>
        <p:spPr>
          <a:xfrm>
            <a:off x="1450830" y="69398"/>
            <a:ext cx="15514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B84F53-7DC6-4671-99EF-4EFF88147C1B}"/>
              </a:ext>
            </a:extLst>
          </p:cNvPr>
          <p:cNvSpPr txBox="1"/>
          <p:nvPr/>
        </p:nvSpPr>
        <p:spPr>
          <a:xfrm>
            <a:off x="9080229" y="69398"/>
            <a:ext cx="161935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sz="2800" b="1" dirty="0"/>
              <a:t>Вопрос 8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79E6BC-E608-406D-8EC5-D01417543F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7528" b="28248"/>
          <a:stretch/>
        </p:blipFill>
        <p:spPr>
          <a:xfrm>
            <a:off x="112897" y="173289"/>
            <a:ext cx="954816" cy="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1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71570</TotalTime>
  <Words>1029</Words>
  <Application>Microsoft Office PowerPoint</Application>
  <PresentationFormat>Широкоэкранный</PresentationFormat>
  <Paragraphs>166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Favorit Pro</vt:lpstr>
      <vt:lpstr>Franklin Gothic Book</vt:lpstr>
      <vt:lpstr>Franklin Gothic Book (Body)</vt:lpstr>
      <vt:lpstr>Franklin Gothic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Мисник Дмитрий</dc:creator>
  <cp:lastModifiedBy>Тяпугина Екатерина Вадимовна</cp:lastModifiedBy>
  <cp:revision>1644</cp:revision>
  <cp:lastPrinted>2018-03-17T13:57:30Z</cp:lastPrinted>
  <dcterms:created xsi:type="dcterms:W3CDTF">2016-04-13T09:29:05Z</dcterms:created>
  <dcterms:modified xsi:type="dcterms:W3CDTF">2023-03-28T15:15:41Z</dcterms:modified>
</cp:coreProperties>
</file>